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7" r:id="rId3"/>
    <p:sldId id="264" r:id="rId4"/>
    <p:sldId id="261" r:id="rId5"/>
    <p:sldId id="262" r:id="rId6"/>
    <p:sldId id="260" r:id="rId7"/>
    <p:sldId id="26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>
        <p:scale>
          <a:sx n="81" d="100"/>
          <a:sy n="81" d="100"/>
        </p:scale>
        <p:origin x="54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2-06T03:47:47.921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0,'2373'0,"-1949"0,155 0,125 0,153 0,86 0,2132 0,-2122 0,-94 0,-141 0,-164 0,-104 0,-74 0,1904 0,-1750 0,93 0,69 0,57 0,4085 0,-4514 0,-111 0,1278 0,-1476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2-06T03:48:15.807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0,'336'0,"1395"0,2812 0,-4295 0,113 0,104 0,102 0,80 0,4424 0,-4817 0,27 0,-58 0,-26 0,94 0,115 0,99 0,3785 0,-1433 0,-1513 0,-1326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2-06T03:49:42.368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0 1,'1771'3066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2-06T03:49:42.364"/>
    </inkml:context>
    <inkml:brush xml:id="br0">
      <inkml:brushProperty name="width" value="0.05" units="cm"/>
      <inkml:brushProperty name="height" value="0.05" units="cm"/>
      <inkml:brushProperty name="ignorePressure" value="1"/>
    </inkml:brush>
  </inkml:definitions>
  <inkml:trace contextRef="#ctx0" brushRef="#br0">1 3457,'1667'-2888</inkml:trace>
</inkml:ink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2/5/2021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customXml" Target="../ink/ink2.xml"/><Relationship Id="rId10" Type="http://schemas.openxmlformats.org/officeDocument/2006/relationships/image" Target="../media/image13.png"/><Relationship Id="rId4" Type="http://schemas.openxmlformats.org/officeDocument/2006/relationships/image" Target="../media/image10.png"/><Relationship Id="rId9" Type="http://schemas.openxmlformats.org/officeDocument/2006/relationships/customXml" Target="../ink/ink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19584E-B3E7-4800-B682-BFF9E5116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2040" y="1393114"/>
            <a:ext cx="7067919" cy="5464886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142D4696-5A7A-43BF-B4FE-FC13E9EEF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4029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Tornadoes Are Classified On</a:t>
            </a:r>
            <a:br>
              <a:rPr lang="en-US" sz="3200" dirty="0"/>
            </a:br>
            <a:r>
              <a:rPr lang="en-US" sz="3200" dirty="0"/>
              <a:t>The Pearson-Fujita Scale (EF-0 to EF-5)</a:t>
            </a:r>
          </a:p>
        </p:txBody>
      </p:sp>
    </p:spTree>
    <p:extLst>
      <p:ext uri="{BB962C8B-B14F-4D97-AF65-F5344CB8AC3E}">
        <p14:creationId xmlns:p14="http://schemas.microsoft.com/office/powerpoint/2010/main" val="2610919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Story 15">
            <a:extLst>
              <a:ext uri="{FF2B5EF4-FFF2-40B4-BE49-F238E27FC236}">
                <a16:creationId xmlns:a16="http://schemas.microsoft.com/office/drawing/2014/main" id="{6DC516A4-3336-473B-AAE5-0A9735496F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98"/>
          <a:stretch/>
        </p:blipFill>
        <p:spPr>
          <a:xfrm>
            <a:off x="337005" y="1085482"/>
            <a:ext cx="5598129" cy="4924780"/>
          </a:xfrm>
          <a:prstGeom prst="rect">
            <a:avLst/>
          </a:prstGeom>
        </p:spPr>
      </p:pic>
      <p:pic>
        <p:nvPicPr>
          <p:cNvPr id="3" name="Picture 2" descr="Image result for fujita scale">
            <a:extLst>
              <a:ext uri="{FF2B5EF4-FFF2-40B4-BE49-F238E27FC236}">
                <a16:creationId xmlns:a16="http://schemas.microsoft.com/office/drawing/2014/main" id="{ACD0F000-8ADE-43AB-B859-F4EF69BA7D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56867" y="2565489"/>
            <a:ext cx="5291667" cy="365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1911B8-3259-45DE-909A-E9A1103B61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365125"/>
            <a:ext cx="5181600" cy="5811838"/>
          </a:xfrm>
        </p:spPr>
        <p:txBody>
          <a:bodyPr>
            <a:normAutofit/>
          </a:bodyPr>
          <a:lstStyle/>
          <a:p>
            <a:r>
              <a:rPr lang="en-US" sz="2700" dirty="0"/>
              <a:t>A tornado’s width and path length are good indicators of damage, but smaller tornadoes with faster windspeeds can cause more damage than larger ones. 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0D4C74-0EF0-4CE9-A5F5-05AE1A7A4C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2116" y="0"/>
            <a:ext cx="5337614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E8897C5-B4A5-4683-BE54-41CAFCA8A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480797"/>
          </a:xfrm>
        </p:spPr>
        <p:txBody>
          <a:bodyPr>
            <a:normAutofit/>
          </a:bodyPr>
          <a:lstStyle/>
          <a:p>
            <a:r>
              <a:rPr lang="en-US" sz="2400" dirty="0"/>
              <a:t>Property Damage Statistics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F4C1602-3944-4EEF-AF07-2AD2D0663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020589"/>
            <a:ext cx="3932237" cy="48484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519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6C23D5D-E3FA-4402-BDE6-064D20405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2482" y="0"/>
            <a:ext cx="55774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851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207CB-FB09-4626-8883-93ABFC11E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96" y="4571216"/>
            <a:ext cx="10906008" cy="111541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/>
              <a:t>Cleveland County, March 25, 2015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7FEC183A-3ECB-4313-93E3-A7841642F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1946" y="1186191"/>
            <a:ext cx="3529109" cy="23556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3/25/2015 Damage Photo">
            <a:extLst>
              <a:ext uri="{FF2B5EF4-FFF2-40B4-BE49-F238E27FC236}">
                <a16:creationId xmlns:a16="http://schemas.microsoft.com/office/drawing/2014/main" id="{70854989-CF22-44B9-A88D-025C79DCEE7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60" r="2" b="2"/>
          <a:stretch/>
        </p:blipFill>
        <p:spPr bwMode="auto">
          <a:xfrm>
            <a:off x="4721837" y="476573"/>
            <a:ext cx="2748325" cy="3774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B2D5F0E9-F34B-4FDF-95D2-7F9228B24C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53400" y="1177894"/>
            <a:ext cx="3553968" cy="2372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8F880EF2-DF79-4D9D-8F11-E91D48C79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5778706"/>
            <a:ext cx="9144000" cy="0"/>
          </a:xfrm>
          <a:prstGeom prst="line">
            <a:avLst/>
          </a:prstGeom>
          <a:ln w="19050">
            <a:solidFill>
              <a:srgbClr val="87BEF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9577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Story 14">
            <a:extLst>
              <a:ext uri="{FF2B5EF4-FFF2-40B4-BE49-F238E27FC236}">
                <a16:creationId xmlns:a16="http://schemas.microsoft.com/office/drawing/2014/main" id="{688CDD8C-A136-4A9C-A199-F4AC072600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08" b="60946"/>
          <a:stretch/>
        </p:blipFill>
        <p:spPr>
          <a:xfrm>
            <a:off x="163586" y="112088"/>
            <a:ext cx="9829921" cy="654238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697A1698-123F-4065-9763-19C76D3597A9}"/>
                  </a:ext>
                </a:extLst>
              </p14:cNvPr>
              <p14:cNvContentPartPr/>
              <p14:nvPr/>
            </p14:nvContentPartPr>
            <p14:xfrm>
              <a:off x="719292" y="1749693"/>
              <a:ext cx="8856360" cy="36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697A1698-123F-4065-9763-19C76D3597A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10292" y="1740693"/>
                <a:ext cx="8874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3D70EF4A-F78A-4336-B92E-E818010ED280}"/>
                  </a:ext>
                </a:extLst>
              </p14:cNvPr>
              <p14:cNvContentPartPr/>
              <p14:nvPr/>
            </p14:nvContentPartPr>
            <p14:xfrm>
              <a:off x="707772" y="3028413"/>
              <a:ext cx="8868960" cy="36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3D70EF4A-F78A-4336-B92E-E818010ED28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98772" y="3019413"/>
                <a:ext cx="88866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0773FAE3-F8D8-4E8E-9124-80C8894999B8}"/>
                  </a:ext>
                </a:extLst>
              </p14:cNvPr>
              <p14:cNvContentPartPr/>
              <p14:nvPr/>
            </p14:nvContentPartPr>
            <p14:xfrm>
              <a:off x="9308892" y="1307973"/>
              <a:ext cx="637560" cy="1104120"/>
            </p14:xfrm>
          </p:contentPart>
        </mc:Choice>
        <mc:Fallback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0773FAE3-F8D8-4E8E-9124-80C8894999B8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299892" y="1299333"/>
                <a:ext cx="655200" cy="11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94981B3C-E8D8-46FC-AB06-692DAE8AB7EC}"/>
                  </a:ext>
                </a:extLst>
              </p14:cNvPr>
              <p14:cNvContentPartPr/>
              <p14:nvPr/>
            </p14:nvContentPartPr>
            <p14:xfrm>
              <a:off x="9345972" y="2415333"/>
              <a:ext cx="600480" cy="1040040"/>
            </p14:xfrm>
          </p:contentPart>
        </mc:Choice>
        <mc:Fallback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94981B3C-E8D8-46FC-AB06-692DAE8AB7EC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337332" y="2406693"/>
                <a:ext cx="618120" cy="1057680"/>
              </a:xfrm>
              <a:prstGeom prst="rect">
                <a:avLst/>
              </a:prstGeom>
            </p:spPr>
          </p:pic>
        </mc:Fallback>
      </mc:AlternateContent>
      <p:sp>
        <p:nvSpPr>
          <p:cNvPr id="36" name="TextBox 35">
            <a:extLst>
              <a:ext uri="{FF2B5EF4-FFF2-40B4-BE49-F238E27FC236}">
                <a16:creationId xmlns:a16="http://schemas.microsoft.com/office/drawing/2014/main" id="{F1D57352-08BC-4424-8889-ACC05E5B41BA}"/>
              </a:ext>
            </a:extLst>
          </p:cNvPr>
          <p:cNvSpPr txBox="1"/>
          <p:nvPr/>
        </p:nvSpPr>
        <p:spPr>
          <a:xfrm>
            <a:off x="10129193" y="1827317"/>
            <a:ext cx="184612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u="sng" dirty="0"/>
              <a:t>Peak Tornado Season</a:t>
            </a:r>
          </a:p>
          <a:p>
            <a:r>
              <a:rPr lang="en-US" sz="1400" dirty="0"/>
              <a:t>April – 14.4%</a:t>
            </a:r>
          </a:p>
          <a:p>
            <a:r>
              <a:rPr lang="en-US" sz="1400" dirty="0"/>
              <a:t>May – 27.0%</a:t>
            </a:r>
          </a:p>
          <a:p>
            <a:r>
              <a:rPr lang="en-US" sz="1400" dirty="0"/>
              <a:t>June – 12.2%</a:t>
            </a:r>
          </a:p>
          <a:p>
            <a:r>
              <a:rPr lang="en-US" sz="1400" dirty="0"/>
              <a:t>Total – 53.6%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32CDD-27DF-4763-B97F-BD41C0CF8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Budget 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B41DCA-ACBA-4CC8-95E3-F23CE3612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025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999</TotalTime>
  <Words>70</Words>
  <Application>Microsoft Office PowerPoint</Application>
  <PresentationFormat>Widescreen</PresentationFormat>
  <Paragraphs>10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Tornadoes Are Classified On The Pearson-Fujita Scale (EF-0 to EF-5)</vt:lpstr>
      <vt:lpstr>PowerPoint Presentation</vt:lpstr>
      <vt:lpstr>Property Damage Statistics</vt:lpstr>
      <vt:lpstr>PowerPoint Presentation</vt:lpstr>
      <vt:lpstr>Cleveland County, March 25, 2015</vt:lpstr>
      <vt:lpstr>PowerPoint Presentation</vt:lpstr>
      <vt:lpstr>Budget 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Milestone 4 Viz</dc:title>
  <dc:creator/>
  <cp:lastModifiedBy>Michael Surdek</cp:lastModifiedBy>
  <cp:revision>8</cp:revision>
  <dcterms:created xsi:type="dcterms:W3CDTF">2021-02-06T03:15:21Z</dcterms:created>
  <dcterms:modified xsi:type="dcterms:W3CDTF">2021-02-06T19:54:54Z</dcterms:modified>
</cp:coreProperties>
</file>

<file path=docProps/thumbnail.jpeg>
</file>